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394" r:id="rId3"/>
    <p:sldId id="395" r:id="rId4"/>
    <p:sldId id="423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41" r:id="rId15"/>
    <p:sldId id="433" r:id="rId16"/>
    <p:sldId id="434" r:id="rId17"/>
    <p:sldId id="442" r:id="rId18"/>
    <p:sldId id="435" r:id="rId19"/>
    <p:sldId id="436" r:id="rId20"/>
    <p:sldId id="437" r:id="rId21"/>
    <p:sldId id="443" r:id="rId22"/>
    <p:sldId id="438" r:id="rId23"/>
    <p:sldId id="439" r:id="rId24"/>
    <p:sldId id="440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8" r:id="rId45"/>
    <p:sldId id="469" r:id="rId46"/>
    <p:sldId id="470" r:id="rId47"/>
    <p:sldId id="471" r:id="rId48"/>
    <p:sldId id="421" r:id="rId49"/>
    <p:sldId id="422" r:id="rId50"/>
    <p:sldId id="472" r:id="rId51"/>
    <p:sldId id="473" r:id="rId52"/>
    <p:sldId id="393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15FDD2-1818-43CE-A213-56FED2E3AEEA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808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DC47F-C35E-4357-AA41-377C96F5E9D3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43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AD8F0-7A01-4E70-9A09-2EFF316EC88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02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50AE5-9FCE-41F7-BDB9-D6439817E110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136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1B4EA-601B-429D-95A9-7F588C2BE426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729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8A304-500D-4357-9C1D-9E52C4ECCC95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062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47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25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144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5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04AFF-E404-4F0D-9931-CBDD0CDA50DB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7786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C8944-6399-4AD2-90E5-DBEA93284A1D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85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C2EF0-5730-497B-A4F1-6FAFE899E8A5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5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3D01B-CCB1-46BB-8F02-72B179FA1281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39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4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7365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/>
              <a:t>Defining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4464"/>
            <a:ext cx="7382341" cy="1235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Classes, Fields, Constructors, Methods, Properties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098" name="Picture 2" descr="C:\Documents\Courses\OOP\OOP Images\11467616406_812b2970d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36" y="3505200"/>
            <a:ext cx="5769887" cy="26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2971800"/>
            <a:ext cx="1905000" cy="198942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members </a:t>
            </a:r>
            <a:r>
              <a:rPr lang="en-US" dirty="0" smtClean="0"/>
              <a:t>defined inside a class</a:t>
            </a:r>
          </a:p>
          <a:p>
            <a:pPr lvl="1"/>
            <a:r>
              <a:rPr lang="en-US" dirty="0" smtClean="0"/>
              <a:t>Fields hold the internal object state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per instance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…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9012" y="3886200"/>
            <a:ext cx="103632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Color color;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789612" y="4122439"/>
            <a:ext cx="2286000" cy="953453"/>
          </a:xfrm>
          <a:prstGeom prst="wedgeRoundRectCallout">
            <a:avLst>
              <a:gd name="adj1" fmla="val -84583"/>
              <a:gd name="adj2" fmla="val 560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 declarations</a:t>
            </a:r>
            <a:endParaRPr lang="bg-BG" sz="28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 fields </a:t>
            </a:r>
            <a:r>
              <a:rPr lang="en-US" dirty="0" smtClean="0"/>
              <a:t>are of two types: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Compile-time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Replaced by their value during the 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Assigned once only at object creation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4" y="4539496"/>
            <a:ext cx="103631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PI = 3.14159;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 = Color.FromRGBA(25, 33, 74, 128);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61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 – Example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2150" y="1028611"/>
            <a:ext cx="10736262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Constants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const double PI = 3.1415926535897932385;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readonly double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 // Cannot be further modified!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.PI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Console.WriteLine(c.Size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Compilation error: readonly field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Console.WriteLine(Constants.Size); // Compilation error: non-static field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public, private, protected, internal</a:t>
            </a:r>
            <a:endParaRPr lang="en-US" dirty="0"/>
          </a:p>
        </p:txBody>
      </p:sp>
      <p:pic>
        <p:nvPicPr>
          <p:cNvPr id="2051" name="Picture 3" descr="C:\Documents\Courses\OOP\OOP Images\access-den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1295400"/>
            <a:ext cx="5334000" cy="299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\Courses\OOP\OOP Images\fingerprint-sca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3247884"/>
            <a:ext cx="1447800" cy="145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228600" y="990600"/>
            <a:ext cx="11428412" cy="5715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Class members can have access modifiers</a:t>
            </a:r>
          </a:p>
          <a:p>
            <a:pPr lvl="1"/>
            <a:r>
              <a:rPr lang="en-US" dirty="0" smtClean="0"/>
              <a:t>Used to restrict the access from the other classes</a:t>
            </a:r>
          </a:p>
          <a:p>
            <a:pPr lvl="1"/>
            <a:r>
              <a:rPr lang="en-US" dirty="0" smtClean="0"/>
              <a:t>Supports the OOP principle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Class members can be: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any class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and all its descendent classes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only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</a:t>
            </a:r>
            <a:r>
              <a:rPr lang="en-US" dirty="0" smtClean="0"/>
              <a:t>) – accessible from the current assembly, i.e. the current Visual Studio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keyword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points </a:t>
            </a:r>
            <a:r>
              <a:rPr lang="en-US" sz="3200" dirty="0"/>
              <a:t>to the current instance of the class</a:t>
            </a:r>
          </a:p>
          <a:p>
            <a:r>
              <a:rPr lang="en-US" sz="3200" dirty="0"/>
              <a:t>Example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 Keyword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71562" y="2615148"/>
            <a:ext cx="1005205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PrintName()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Console.WriteLine(this.name);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The same like Console.WriteLine(name);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2" descr="http://www.thedailygreen.com/cm/thedailygreen/images/qN/sweet-peas-clean-l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6012" y="1143000"/>
            <a:ext cx="4265108" cy="3337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93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Define a Class "Dog"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Our task is to </a:t>
            </a:r>
            <a:r>
              <a:rPr lang="en-US" dirty="0"/>
              <a:t>define a simple </a:t>
            </a:r>
            <a:r>
              <a:rPr lang="en-US" dirty="0" smtClean="0"/>
              <a:t>class "</a:t>
            </a:r>
            <a:r>
              <a:rPr lang="en-US" i="1" dirty="0" smtClean="0"/>
              <a:t>dog</a:t>
            </a:r>
            <a:r>
              <a:rPr lang="en-US" dirty="0" smtClean="0"/>
              <a:t>"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Represents information about a </a:t>
            </a:r>
            <a:r>
              <a:rPr lang="en-US" dirty="0"/>
              <a:t>dog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dog should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breed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Optional fields (could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The class allows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 </a:t>
            </a:r>
            <a:r>
              <a:rPr lang="en-US" dirty="0"/>
              <a:t>the name and the breed </a:t>
            </a:r>
            <a:r>
              <a:rPr lang="en-US" dirty="0" smtClean="0"/>
              <a:t>at any time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The dog should be able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bark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 Dog – Example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600" y="1367909"/>
            <a:ext cx="10818812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breed;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Dog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Dog(string name, string breed)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this.breed = breed;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algn="r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(the example continues)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5" name="Picture 3" descr="C:\Documents\Courses\OOP\OOP Images\Cute_Dog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812" y="2446700"/>
            <a:ext cx="1981200" cy="295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 Dog – Example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776" y="1197888"/>
            <a:ext cx="10815636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Breed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this.breed;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this.breed = value;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SayBau()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Console.WriteLine("{0} said: Bauuuuuu!",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?? "[unnamed dog]");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http://www.vetcares.com/images/dog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812" y="2667000"/>
            <a:ext cx="1940431" cy="3139969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Simple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Fields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Access Modifiers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Using Classes and Objects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Constructors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Methods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Properties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Keeping </a:t>
            </a:r>
            <a:r>
              <a:rPr lang="en-US" dirty="0"/>
              <a:t>the Object State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2612" y="2667000"/>
            <a:ext cx="3660614" cy="36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Using Classes and Objects</a:t>
            </a:r>
            <a:endParaRPr lang="en-US" dirty="0"/>
          </a:p>
        </p:txBody>
      </p:sp>
      <p:pic>
        <p:nvPicPr>
          <p:cNvPr id="4099" name="Picture 3" descr="C:\Documents\Courses\OOP\OOP Images\ListView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295400"/>
            <a:ext cx="3352800" cy="369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Documents\Courses\OOP\OOP Images\UI-CHARACTERCREATE-CLAS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981200"/>
            <a:ext cx="2868612" cy="286861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Classes (Non-Static)?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Create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Initialize </a:t>
            </a:r>
            <a:r>
              <a:rPr lang="en-US" dirty="0" smtClean="0"/>
              <a:t>its properties / fields</a:t>
            </a:r>
            <a:endParaRPr lang="en-US" dirty="0"/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Manipulate </a:t>
            </a:r>
            <a:r>
              <a:rPr lang="en-US" dirty="0" smtClean="0"/>
              <a:t>the instance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Read / modify its properties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Invoke methods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Handle events</a:t>
            </a:r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Release </a:t>
            </a:r>
            <a:r>
              <a:rPr lang="en-US" dirty="0" smtClean="0"/>
              <a:t>the occupied resources</a:t>
            </a: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  <a:buSzPct val="70000"/>
            </a:pPr>
            <a:r>
              <a:rPr lang="en-US" dirty="0" smtClean="0"/>
              <a:t>Performed automatically in most cases</a:t>
            </a:r>
            <a:endParaRPr lang="en-US" dirty="0"/>
          </a:p>
        </p:txBody>
      </p:sp>
      <p:pic>
        <p:nvPicPr>
          <p:cNvPr id="6" name="Picture 2" descr="http://www.irrlicht3d.org/images/uml3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1295400"/>
            <a:ext cx="2286000" cy="1571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gvsr.polytech.univ-nantes.fr/GVSR/illustration?key=wilmascope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2221309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075940"/>
            <a:ext cx="10667998" cy="5477260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dogName = Console.ReadLine();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dogBreed = Console.ReadLine();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Dog constructor to assign name and 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Dog firstDog = new Dog(dogName, dogBreed);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Dog's parameterless constructor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secondDog = new Dog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properties to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assign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secondDog.Name =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secondDog.Breed =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Console.ReadLine();    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(the example </a:t>
            </a:r>
            <a:r>
              <a:rPr lang="en-US" sz="2200" i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continues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2200" noProof="1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 (2)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676400"/>
            <a:ext cx="10667998" cy="4135354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a Dog with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breed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thirdDog = new Dog();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Save the dogs in an array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dogs = new Dog[] {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secondDog, thirdDog 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Ask each of the dogs to bark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foreach(Dog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in dogs)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dog.SayBau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Dog Meeting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ogs-names.net/pictures/angry-dog.jpg"/>
          <p:cNvPicPr>
            <a:picLocks noChangeAspect="1" noChangeArrowheads="1"/>
          </p:cNvPicPr>
          <p:nvPr/>
        </p:nvPicPr>
        <p:blipFill>
          <a:blip r:embed="rId2" cstate="screen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8412" y="1557776"/>
            <a:ext cx="4114800" cy="3024378"/>
          </a:xfrm>
          <a:prstGeom prst="roundRect">
            <a:avLst>
              <a:gd name="adj" fmla="val 7338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60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9525000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04" y="11430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 </a:t>
            </a:r>
            <a:r>
              <a:rPr lang="en-US" dirty="0" smtClean="0"/>
              <a:t>are special methods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Invoked at the time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instance </a:t>
            </a:r>
            <a:r>
              <a:rPr lang="en-US" dirty="0"/>
              <a:t>of an object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Used to initialize the fields </a:t>
            </a:r>
            <a:r>
              <a:rPr lang="en-US" dirty="0"/>
              <a:t>of the </a:t>
            </a:r>
            <a:r>
              <a:rPr lang="en-US" dirty="0" smtClean="0"/>
              <a:t>instance</a:t>
            </a:r>
          </a:p>
          <a:p>
            <a:pPr marL="361950" indent="-361950">
              <a:lnSpc>
                <a:spcPct val="110000"/>
              </a:lnSpc>
            </a:pPr>
            <a:r>
              <a:rPr lang="en-US" dirty="0" smtClean="0"/>
              <a:t>Constructors has the same name as the class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Have no return type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have parameters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Constructor?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0841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parameterless constructor:</a:t>
            </a:r>
          </a:p>
          <a:p>
            <a:endParaRPr lang="en-US" dirty="0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</a:t>
            </a:r>
            <a:endParaRPr lang="bg-BG" dirty="0"/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888020" y="1907262"/>
            <a:ext cx="1046419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Simple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this.xCoord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this.yCoord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8914" name="Picture 2" descr="http://www.aspiredefence.co.uk/assets/Image/aspire-defence/measuring-success/considerate-constructors/considerate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272" y="2261901"/>
            <a:ext cx="2515940" cy="2005299"/>
          </a:xfrm>
          <a:prstGeom prst="roundRect">
            <a:avLst>
              <a:gd name="adj" fmla="val 731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630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 (2)</a:t>
            </a:r>
            <a:endParaRPr lang="bg-BG" dirty="0"/>
          </a:p>
        </p:txBody>
      </p:sp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31812" y="1600200"/>
            <a:ext cx="4952999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Person()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= null;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this.age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7211" y="1600200"/>
            <a:ext cx="6019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 with parameters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name, int age)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= 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= age;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code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066404" y="5334000"/>
            <a:ext cx="4570808" cy="953453"/>
          </a:xfrm>
          <a:prstGeom prst="wedgeRoundRectCallout">
            <a:avLst>
              <a:gd name="adj1" fmla="val -33799"/>
              <a:gd name="adj2" fmla="val -912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 a rule constructors should initialize all class fields</a:t>
            </a:r>
            <a:endParaRPr lang="bg-BG" sz="28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7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16806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Pay attention when using inline initialization!</a:t>
            </a:r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and Initialization</a:t>
            </a:r>
            <a:endParaRPr lang="bg-BG" dirty="0"/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11015" y="1689586"/>
            <a:ext cx="10766795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AlarmClock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hours = 9; // Inline initialization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minutes = 0; // Inline initialization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Parameterless constructor (intentionally left empty)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AlarmClock()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Constructor with parameters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AlarmClock(int hours, int minutes)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this.hours = hours;      // Invoked after the inline 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this.minutes = minutes;  // initialization!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0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\Courses\OOP\OOP Images\tree_nuts.png.330x330_q85_crop_up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672152"/>
            <a:ext cx="5105400" cy="51054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85552"/>
            <a:ext cx="8938472" cy="820600"/>
          </a:xfrm>
        </p:spPr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80077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dirty="0"/>
              <a:t>Reusing </a:t>
            </a:r>
            <a:r>
              <a:rPr lang="en-US" dirty="0" smtClean="0"/>
              <a:t>the constructors (chaining)</a:t>
            </a:r>
            <a:endParaRPr lang="en-US" dirty="0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Constructors Calls</a:t>
            </a:r>
            <a:endParaRPr lang="bg-BG" dirty="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760412" y="1752600"/>
            <a:ext cx="10462075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Point() : this(0,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// Reuse the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Point(int xCoord, int yCoord)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this.xCoord = xCoord;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this.yCoord =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2770" name="Picture 2" descr="http://www.lks.ac.th/teacher_jonggonee/jongdw/picfromcd/occupations/constructor_worker.jpg"/>
          <p:cNvPicPr>
            <a:picLocks noChangeAspect="1" noChangeArrowheads="1"/>
          </p:cNvPicPr>
          <p:nvPr/>
        </p:nvPicPr>
        <p:blipFill>
          <a:blip r:embed="rId3" cstate="screen">
            <a:lum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8736" y="4153257"/>
            <a:ext cx="1726750" cy="2181225"/>
          </a:xfrm>
          <a:prstGeom prst="roundRect">
            <a:avLst>
              <a:gd name="adj" fmla="val 813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rot="5400000">
            <a:off x="3299140" y="3681728"/>
            <a:ext cx="789944" cy="533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1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kbsinc.net/images/11-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9615" y="1219200"/>
            <a:ext cx="4271666" cy="3044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5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7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323012" y="2266950"/>
            <a:ext cx="3353752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24112" y="2276475"/>
            <a:ext cx="3074274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73" y="700526"/>
            <a:ext cx="5162550" cy="1228725"/>
          </a:xfrm>
          <a:prstGeom prst="roundRect">
            <a:avLst>
              <a:gd name="adj" fmla="val 4449"/>
            </a:avLst>
          </a:prstGeom>
        </p:spPr>
      </p:pic>
    </p:spTree>
    <p:extLst>
      <p:ext uri="{BB962C8B-B14F-4D97-AF65-F5344CB8AC3E}">
        <p14:creationId xmlns:p14="http://schemas.microsoft.com/office/powerpoint/2010/main" val="9127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200" dirty="0" smtClean="0"/>
              <a:t>execute some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sz="3200" dirty="0" smtClean="0"/>
              <a:t> (some code / some algorithm)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per instance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…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048000"/>
            <a:ext cx="10563648" cy="34476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0000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double CalcDistance(Point p)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Math.Sqrt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(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p.xCoord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this.xCoord)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(p.xCoord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this.xCoord) +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 methods </a:t>
            </a:r>
            <a:r>
              <a:rPr lang="en-US" dirty="0" smtClean="0"/>
              <a:t>is done through the object (through the class instance):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4722" y="2651879"/>
            <a:ext cx="1014889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TestMethods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p1 = new Point(2, 3);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 = new Point(3, 4);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System.Console.WriteLine(p1.CalcDistance(p2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4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8812" y="1265290"/>
            <a:ext cx="5233029" cy="3154310"/>
          </a:xfrm>
          <a:prstGeom prst="rect">
            <a:avLst/>
          </a:prstGeom>
          <a:scene3d>
            <a:camera prst="perspectiveHeroicExtremeLeftFacing">
              <a:rot lat="600000" lon="60000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6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0115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47932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 descr="http://www.educationalmodels.com/product/category/Material-Properties/Material-Properties.jpg"/>
          <p:cNvPicPr>
            <a:picLocks noChangeAspect="1" noChangeArrowheads="1"/>
          </p:cNvPicPr>
          <p:nvPr/>
        </p:nvPicPr>
        <p:blipFill>
          <a:blip r:embed="rId3" cstate="screen">
            <a:lum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6520" y="1324559"/>
            <a:ext cx="5457856" cy="2999192"/>
          </a:xfrm>
          <a:prstGeom prst="roundRect">
            <a:avLst>
              <a:gd name="adj" fmla="val 7721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2944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/>
              <a:t>Properties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object's data </a:t>
            </a:r>
            <a:r>
              <a:rPr lang="en-US" dirty="0"/>
              <a:t>to the </a:t>
            </a:r>
            <a:r>
              <a:rPr lang="en-US" dirty="0" smtClean="0"/>
              <a:t>world</a:t>
            </a:r>
            <a:endParaRPr lang="en-US" dirty="0"/>
          </a:p>
          <a:p>
            <a:pPr marL="709613" lvl="1" indent="-3619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/>
              <a:t> how the data is </a:t>
            </a:r>
            <a:r>
              <a:rPr lang="en-US" dirty="0" smtClean="0"/>
              <a:t>accessed / manipulated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Ensure the internal object state is correct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E.g. price should always be kept positive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 can be: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Read-only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Write-only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Read and </a:t>
            </a: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We Need Properties?</a:t>
            </a:r>
            <a:endParaRPr lang="bg-BG" dirty="0"/>
          </a:p>
        </p:txBody>
      </p:sp>
      <p:pic>
        <p:nvPicPr>
          <p:cNvPr id="3074" name="Picture 2" descr="C:\Documents\Courses\OOP\OOP Images\propert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13" y="3810000"/>
            <a:ext cx="2703512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tabLst/>
            </a:pPr>
            <a:r>
              <a:rPr lang="en-US" dirty="0" smtClean="0"/>
              <a:t>Properties work as a pair of get / set methods</a:t>
            </a:r>
          </a:p>
          <a:p>
            <a:pPr marL="709613" lvl="1" indent="-36195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</a:t>
            </a:r>
          </a:p>
          <a:p>
            <a:pPr marL="361950" indent="-361950">
              <a:tabLst/>
            </a:pPr>
            <a:r>
              <a:rPr lang="en-US" dirty="0" smtClean="0"/>
              <a:t>Properties </a:t>
            </a:r>
            <a:r>
              <a:rPr lang="en-US" dirty="0"/>
              <a:t>should have:</a:t>
            </a:r>
          </a:p>
          <a:p>
            <a:pPr marL="712788" lvl="1" indent="-355600"/>
            <a:r>
              <a:rPr lang="en-US" dirty="0"/>
              <a:t>Access modifier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etc.)</a:t>
            </a:r>
          </a:p>
          <a:p>
            <a:pPr marL="712788" lvl="1" indent="-355600"/>
            <a:r>
              <a:rPr lang="en-US" dirty="0"/>
              <a:t>Return type</a:t>
            </a:r>
          </a:p>
          <a:p>
            <a:pPr marL="712788" lvl="1" indent="-355600"/>
            <a:r>
              <a:rPr lang="en-US" dirty="0"/>
              <a:t>Unique name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and /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</a:t>
            </a:r>
            <a:r>
              <a:rPr lang="en-US" dirty="0"/>
              <a:t>part</a:t>
            </a:r>
          </a:p>
          <a:p>
            <a:pPr marL="712788" lvl="1" indent="-355600"/>
            <a:r>
              <a:rPr lang="en-US" dirty="0"/>
              <a:t>Can </a:t>
            </a:r>
            <a:r>
              <a:rPr lang="en-US" dirty="0" smtClean="0"/>
              <a:t>process </a:t>
            </a:r>
            <a:r>
              <a:rPr lang="en-US" dirty="0"/>
              <a:t>data in </a:t>
            </a:r>
            <a:r>
              <a:rPr lang="en-US" dirty="0" smtClean="0"/>
              <a:t>specific way, e.g. apply validation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629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Properties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732164" name="Rectangle 4"/>
          <p:cNvSpPr>
            <a:spLocks noChangeArrowheads="1"/>
          </p:cNvSpPr>
          <p:nvPr/>
        </p:nvSpPr>
        <p:spPr bwMode="auto">
          <a:xfrm>
            <a:off x="812589" y="1066800"/>
            <a:ext cx="10561533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XCoord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this.xCoord;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this.xCoord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YCoord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this.yCoord;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this.yCoord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530" name="Picture 2" descr="http://www.watereducation.utah.gov/WaterScience/propertie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1444155"/>
            <a:ext cx="3339230" cy="1466850"/>
          </a:xfrm>
          <a:prstGeom prst="roundRect">
            <a:avLst>
              <a:gd name="adj" fmla="val 5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722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model real-world objects and </a:t>
            </a:r>
            <a:r>
              <a:rPr lang="en-US" dirty="0" smtClean="0"/>
              <a:t>define:</a:t>
            </a:r>
            <a:endParaRPr lang="bg-BG" dirty="0"/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Attributes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(state, properties, fields)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Behavior (methods, operations)</a:t>
            </a:r>
          </a:p>
          <a:p>
            <a:pPr marL="361950" indent="-361950">
              <a:lnSpc>
                <a:spcPct val="114000"/>
              </a:lnSpc>
            </a:pPr>
            <a:r>
              <a:rPr lang="en-US" dirty="0"/>
              <a:t>Classes describe the structure of objects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Objects describe particular instance of a class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hold information about the modeled object relevant to the problem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/>
              <a:t>Operations implement object behavior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OOP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33189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r>
              <a:rPr lang="en-US" dirty="0" smtClean="0"/>
              <a:t>Properties are </a:t>
            </a:r>
            <a:r>
              <a:rPr lang="en-US" dirty="0"/>
              <a:t>not </a:t>
            </a:r>
            <a:r>
              <a:rPr lang="en-US" dirty="0" smtClean="0"/>
              <a:t>always bound </a:t>
            </a:r>
            <a:r>
              <a:rPr lang="en-US" dirty="0"/>
              <a:t>to a class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Can be </a:t>
            </a:r>
            <a:r>
              <a:rPr lang="en-US" dirty="0"/>
              <a:t>dynamically </a:t>
            </a:r>
            <a:r>
              <a:rPr lang="en-US" dirty="0" smtClean="0"/>
              <a:t>calculated:</a:t>
            </a:r>
            <a:endParaRPr lang="en-US" dirty="0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Properties</a:t>
            </a:r>
            <a:endParaRPr lang="bg-BG" dirty="0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769458" y="2461260"/>
            <a:ext cx="10582754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width;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height;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double Area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      get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width * height;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92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Properties could be defined without an underlying field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 smtClean="0"/>
              <a:t> created by the compiler (auto properties)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Properties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359" y="2615148"/>
            <a:ext cx="1056287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UserProfile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UserId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UserProfile profile = new UserProfile()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"Steve",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LastName = "Balmer",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UserId = 91112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383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boedeker.com/plavi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330" y="1427325"/>
            <a:ext cx="4248236" cy="2839875"/>
          </a:xfrm>
          <a:prstGeom prst="roundRect">
            <a:avLst>
              <a:gd name="adj" fmla="val 57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8109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83067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7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78684" y="4876800"/>
            <a:ext cx="10873528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7462" y="1752600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2514601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2412" y="25211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265" y="1414707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8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and properties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 the object's state correct</a:t>
            </a:r>
          </a:p>
          <a:p>
            <a:pPr lvl="1"/>
            <a:r>
              <a:rPr lang="en-US" dirty="0" smtClean="0"/>
              <a:t>This is known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OOP</a:t>
            </a:r>
          </a:p>
          <a:p>
            <a:pPr lvl="1"/>
            <a:r>
              <a:rPr lang="en-US" dirty="0" smtClean="0"/>
              <a:t>Can force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 </a:t>
            </a:r>
            <a:r>
              <a:rPr lang="en-US" dirty="0" smtClean="0"/>
              <a:t>when creating / modifying the object's internal state</a:t>
            </a:r>
          </a:p>
          <a:p>
            <a:pPr lvl="1"/>
            <a:r>
              <a:rPr lang="en-US" dirty="0" smtClean="0"/>
              <a:t>Constructors define which properties are mandatory and which are optional</a:t>
            </a:r>
          </a:p>
          <a:p>
            <a:pPr lvl="1"/>
            <a:r>
              <a:rPr lang="en-US" dirty="0" smtClean="0"/>
              <a:t>Property setters should validate the new value before saving it in the object field</a:t>
            </a:r>
          </a:p>
          <a:p>
            <a:pPr lvl="1"/>
            <a:r>
              <a:rPr lang="en-US" dirty="0" smtClean="0"/>
              <a:t>Invalid values should cause an exception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Object State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Keep </a:t>
            </a:r>
            <a:r>
              <a:rPr lang="en-US" sz="3800" dirty="0" smtClean="0"/>
              <a:t>the Object </a:t>
            </a:r>
            <a:r>
              <a:rPr lang="en-US" sz="3800" dirty="0"/>
              <a:t>State </a:t>
            </a:r>
            <a:r>
              <a:rPr lang="en-US" sz="3800" dirty="0" smtClean="0"/>
              <a:t>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90910"/>
            <a:ext cx="1066522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this.name;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(String.IsNullOrEmpty(value))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ArgumentException("Invalid name!");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6" name="Straight Arrow Connector 2"/>
          <p:cNvCxnSpPr/>
          <p:nvPr/>
        </p:nvCxnSpPr>
        <p:spPr>
          <a:xfrm rot="16200000" flipH="1">
            <a:off x="2865998" y="3153007"/>
            <a:ext cx="36242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551613" y="1676400"/>
            <a:ext cx="4038600" cy="1804749"/>
          </a:xfrm>
          <a:prstGeom prst="wedgeRoundRectCallout">
            <a:avLst>
              <a:gd name="adj1" fmla="val -80073"/>
              <a:gd name="adj2" fmla="val -27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have only one constructor, so we cannot create person without specifying a name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654" y="5410200"/>
            <a:ext cx="3200558" cy="953453"/>
          </a:xfrm>
          <a:prstGeom prst="wedgeRoundRectCallout">
            <a:avLst>
              <a:gd name="adj1" fmla="val -66705"/>
              <a:gd name="adj2" fmla="val -565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Incorrect name cannot be assigned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084" y="4800600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230" y="1568603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2835" y="2406803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30" y="22163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369" y="1192904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specific structure for objects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Objects are particular instances of a class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fields, methods, constructors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properties </a:t>
            </a:r>
            <a:r>
              <a:rPr lang="en-US" sz="3200" dirty="0"/>
              <a:t>and other members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Access modifiers limit the access to class members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Constructors are invoked when creating new class instances and initialize the object's internal </a:t>
            </a:r>
            <a:r>
              <a:rPr lang="en-US" sz="3200" dirty="0" smtClean="0"/>
              <a:t>state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 smtClean="0"/>
              <a:t>Properties </a:t>
            </a:r>
            <a:r>
              <a:rPr lang="en-US" sz="3200" dirty="0"/>
              <a:t>expose the class data in safe, controlled way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6831" y="1371600"/>
            <a:ext cx="2725524" cy="272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softuni.bg/courses/oop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smtClean="0"/>
              <a:t>OOP – Defining </a:t>
            </a:r>
            <a:r>
              <a:rPr lang="en-US" dirty="0" smtClean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Classes in C#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</a:t>
            </a:r>
            <a:r>
              <a:rPr lang="bg-BG" dirty="0"/>
              <a:t>, </a:t>
            </a:r>
            <a:r>
              <a:rPr lang="en-US" dirty="0"/>
              <a:t>constants</a:t>
            </a:r>
            <a:r>
              <a:rPr lang="bg-BG" dirty="0"/>
              <a:t>, </a:t>
            </a:r>
            <a:r>
              <a:rPr lang="en-US" dirty="0"/>
              <a:t>methods</a:t>
            </a:r>
            <a:r>
              <a:rPr lang="bg-BG" dirty="0"/>
              <a:t>, </a:t>
            </a:r>
            <a:r>
              <a:rPr lang="en-US" dirty="0"/>
              <a:t>properties</a:t>
            </a:r>
            <a:r>
              <a:rPr lang="bg-BG" dirty="0"/>
              <a:t>, </a:t>
            </a:r>
            <a:r>
              <a:rPr lang="en-US" dirty="0"/>
              <a:t>indexers</a:t>
            </a:r>
            <a:r>
              <a:rPr lang="bg-BG" dirty="0"/>
              <a:t>, </a:t>
            </a:r>
            <a:r>
              <a:rPr lang="en-US" dirty="0"/>
              <a:t>events</a:t>
            </a:r>
            <a:r>
              <a:rPr lang="bg-BG" dirty="0"/>
              <a:t>, </a:t>
            </a:r>
            <a:r>
              <a:rPr lang="en-US" dirty="0"/>
              <a:t>operators</a:t>
            </a:r>
            <a:r>
              <a:rPr lang="bg-BG" dirty="0"/>
              <a:t>, </a:t>
            </a:r>
            <a:r>
              <a:rPr lang="en-US" dirty="0"/>
              <a:t>constructors</a:t>
            </a:r>
            <a:r>
              <a:rPr lang="bg-BG" dirty="0"/>
              <a:t>, </a:t>
            </a:r>
            <a:r>
              <a:rPr lang="en-US" dirty="0"/>
              <a:t>destructors, …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Inner types</a:t>
            </a:r>
            <a:r>
              <a:rPr lang="bg-BG" dirty="0"/>
              <a:t> (</a:t>
            </a:r>
            <a:r>
              <a:rPr lang="en-US" dirty="0"/>
              <a:t>inner classes</a:t>
            </a:r>
            <a:r>
              <a:rPr lang="bg-BG" dirty="0"/>
              <a:t>, </a:t>
            </a:r>
            <a:r>
              <a:rPr lang="en-US" dirty="0"/>
              <a:t>structures</a:t>
            </a:r>
            <a:r>
              <a:rPr lang="bg-BG" dirty="0"/>
              <a:t>, </a:t>
            </a:r>
            <a:r>
              <a:rPr lang="en-US" dirty="0"/>
              <a:t>interfaces</a:t>
            </a:r>
            <a:r>
              <a:rPr lang="bg-BG" dirty="0"/>
              <a:t>, </a:t>
            </a:r>
            <a:r>
              <a:rPr lang="en-US" dirty="0"/>
              <a:t>delegates</a:t>
            </a:r>
            <a:r>
              <a:rPr lang="bg-BG" dirty="0"/>
              <a:t>, ...)</a:t>
            </a:r>
          </a:p>
          <a:p>
            <a:pPr>
              <a:lnSpc>
                <a:spcPct val="100000"/>
              </a:lnSpc>
            </a:pPr>
            <a:r>
              <a:rPr lang="en-US" dirty="0"/>
              <a:t>Members can have access modifiers (scope)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Members can be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common</a:t>
            </a:r>
            <a:r>
              <a:rPr lang="bg-BG" dirty="0"/>
              <a:t>)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/>
              <a:t>for a given </a:t>
            </a:r>
            <a:r>
              <a:rPr lang="en-US" dirty="0" smtClean="0"/>
              <a:t>object (per instance)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8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750" y="1143000"/>
            <a:ext cx="10583862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 : Animal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owner;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Cat(string name, string owner)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this.Owner = owner;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Name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570536" y="2128507"/>
            <a:ext cx="1512888" cy="527804"/>
          </a:xfrm>
          <a:prstGeom prst="wedgeRoundRectCallout">
            <a:avLst>
              <a:gd name="adj1" fmla="val -114995"/>
              <a:gd name="adj2" fmla="val -32340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424698" y="3633698"/>
            <a:ext cx="2160587" cy="527804"/>
          </a:xfrm>
          <a:prstGeom prst="wedgeRoundRectCallout">
            <a:avLst>
              <a:gd name="adj1" fmla="val -50302"/>
              <a:gd name="adj2" fmla="val -11255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332412" y="4917652"/>
            <a:ext cx="1655763" cy="527804"/>
          </a:xfrm>
          <a:prstGeom prst="wedgeRoundRectCallout">
            <a:avLst>
              <a:gd name="adj1" fmla="val -126615"/>
              <a:gd name="adj2" fmla="val -21861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256212" y="548898"/>
            <a:ext cx="4419600" cy="527804"/>
          </a:xfrm>
          <a:prstGeom prst="wedgeRoundRectCallout">
            <a:avLst>
              <a:gd name="adj1" fmla="val -70672"/>
              <a:gd name="adj2" fmla="val 6757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Beginning of class definition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274108" y="1398896"/>
            <a:ext cx="3505200" cy="527804"/>
          </a:xfrm>
          <a:prstGeom prst="wedgeRoundRectCallout">
            <a:avLst>
              <a:gd name="adj1" fmla="val -98011"/>
              <a:gd name="adj2" fmla="val -5607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 (base)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750" y="1268413"/>
            <a:ext cx="1058386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Owner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this.owner;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this.owner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SayMiau()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Console.WriteLine("Miauuuuuuu!");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48324" y="2831822"/>
            <a:ext cx="1666875" cy="527804"/>
          </a:xfrm>
          <a:prstGeom prst="wedgeRoundRectCallout">
            <a:avLst>
              <a:gd name="adj1" fmla="val -119474"/>
              <a:gd name="adj2" fmla="val 633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103312" y="5466873"/>
            <a:ext cx="2087562" cy="953453"/>
          </a:xfrm>
          <a:prstGeom prst="wedgeRoundRectCallout">
            <a:avLst>
              <a:gd name="adj1" fmla="val -61881"/>
              <a:gd name="adj2" fmla="val -943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End of class definition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028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Definition and Members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definition </a:t>
            </a:r>
            <a:r>
              <a:rPr lang="en-US" dirty="0" smtClean="0"/>
              <a:t>consists of: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 smtClean="0"/>
              <a:t>Class </a:t>
            </a:r>
            <a:r>
              <a:rPr lang="en-US" dirty="0"/>
              <a:t>declaration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Inherited class </a:t>
            </a:r>
            <a:r>
              <a:rPr lang="en-US" dirty="0" smtClean="0"/>
              <a:t>and </a:t>
            </a:r>
            <a:r>
              <a:rPr lang="en-US" dirty="0"/>
              <a:t>implemented interfaces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Fields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Constructors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Properties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Methods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Events, inner types, etc.</a:t>
            </a: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Defining and Using </a:t>
            </a:r>
            <a:r>
              <a:rPr lang="en-US" smtClean="0"/>
              <a:t>Data Fields</a:t>
            </a:r>
            <a:endParaRPr lang="en-US" dirty="0"/>
          </a:p>
        </p:txBody>
      </p:sp>
      <p:pic>
        <p:nvPicPr>
          <p:cNvPr id="7" name="Picture 4" descr="http://imgs.mi9.com/uploads/3d/34/the-green-field_1024x768_52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8212" y="1295400"/>
            <a:ext cx="7620000" cy="34528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2557">
            <a:off x="5734059" y="1547662"/>
            <a:ext cx="3591048" cy="838200"/>
          </a:xfrm>
          <a:prstGeom prst="rect">
            <a:avLst/>
          </a:prstGeom>
          <a:noFill/>
        </p:spPr>
        <p:txBody>
          <a:bodyPr wrap="none" rtlCol="0">
            <a:prstTxWarp prst="textWave4">
              <a:avLst>
                <a:gd name="adj1" fmla="val 6250"/>
                <a:gd name="adj2" fmla="val 661"/>
              </a:avLst>
            </a:prstTxWarp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5400" b="1" spc="50" dirty="0" smtClean="0">
                <a:ln w="0">
                  <a:solidFill>
                    <a:schemeClr val="accent5">
                      <a:lumMod val="75000"/>
                      <a:alpha val="7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  <a:alpha val="7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Fields</a:t>
            </a:r>
            <a:endParaRPr lang="en-US" sz="5400" b="1" spc="50" dirty="0">
              <a:ln w="0">
                <a:solidFill>
                  <a:schemeClr val="accent5">
                    <a:lumMod val="75000"/>
                    <a:alpha val="70000"/>
                  </a:schemeClr>
                </a:solidFill>
              </a:ln>
              <a:solidFill>
                <a:schemeClr val="accent6">
                  <a:lumMod val="20000"/>
                  <a:lumOff val="80000"/>
                  <a:alpha val="7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2502</Words>
  <Application>Microsoft Office PowerPoint</Application>
  <PresentationFormat>Custom</PresentationFormat>
  <Paragraphs>555</Paragraphs>
  <Slides>51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Defining Classes</vt:lpstr>
      <vt:lpstr>Table of Contents</vt:lpstr>
      <vt:lpstr>Defining Simple Classes</vt:lpstr>
      <vt:lpstr>Classes in OOP</vt:lpstr>
      <vt:lpstr>Classes in C#</vt:lpstr>
      <vt:lpstr>Simple Class Definition</vt:lpstr>
      <vt:lpstr>Simple Class Definition (2)</vt:lpstr>
      <vt:lpstr>Class Definition and Members</vt:lpstr>
      <vt:lpstr>Fields</vt:lpstr>
      <vt:lpstr>Fields</vt:lpstr>
      <vt:lpstr>Constant Fields</vt:lpstr>
      <vt:lpstr>Constant Fields – Example</vt:lpstr>
      <vt:lpstr>Access Modifiers</vt:lpstr>
      <vt:lpstr>Access Modifiers</vt:lpstr>
      <vt:lpstr>The "this" Keyword</vt:lpstr>
      <vt:lpstr>Defining Simple Classes</vt:lpstr>
      <vt:lpstr>Task: Define a Class "Dog"</vt:lpstr>
      <vt:lpstr>Defining Class Dog – Example</vt:lpstr>
      <vt:lpstr>Defining Class Dog – Example (2)</vt:lpstr>
      <vt:lpstr>Using Classes and Objects</vt:lpstr>
      <vt:lpstr>How to Use Classes (Non-Static)?</vt:lpstr>
      <vt:lpstr>Dog Meeting – Example</vt:lpstr>
      <vt:lpstr>Dog Meeting – Example (2)</vt:lpstr>
      <vt:lpstr>Dog Meeting</vt:lpstr>
      <vt:lpstr>Constructors</vt:lpstr>
      <vt:lpstr>What is Constructor?</vt:lpstr>
      <vt:lpstr>Defining Constructors</vt:lpstr>
      <vt:lpstr>Defining Constructors (2)</vt:lpstr>
      <vt:lpstr>Constructors and Initialization</vt:lpstr>
      <vt:lpstr>Chaining Constructors Calls</vt:lpstr>
      <vt:lpstr>Constructors</vt:lpstr>
      <vt:lpstr>Methods</vt:lpstr>
      <vt:lpstr>Methods</vt:lpstr>
      <vt:lpstr>Using Methods</vt:lpstr>
      <vt:lpstr>Methods</vt:lpstr>
      <vt:lpstr>Properties</vt:lpstr>
      <vt:lpstr>Why We Need Properties?</vt:lpstr>
      <vt:lpstr>Defining Properties</vt:lpstr>
      <vt:lpstr>Defining Properties – Example</vt:lpstr>
      <vt:lpstr>Dynamic Properties</vt:lpstr>
      <vt:lpstr>Automatic Properties</vt:lpstr>
      <vt:lpstr>Properties</vt:lpstr>
      <vt:lpstr>Keeping the Object State Correct</vt:lpstr>
      <vt:lpstr>Keep the Object State Correct</vt:lpstr>
      <vt:lpstr>Keep the Object State – Example</vt:lpstr>
      <vt:lpstr>Keeping the Object State Correct</vt:lpstr>
      <vt:lpstr>Summary</vt:lpstr>
      <vt:lpstr>OOP – Defining Classes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2014-09-19T07:23:39Z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